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informationphilosopher.com" TargetMode="Externa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nvSpPr>
        <p:spPr>
          <a:xfrm>
            <a:off x="70736" y="9093199"/>
            <a:ext cx="12863328"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        Society for Scholarly Publishing 2017 Meeting                 Bob Doyle               </a:t>
            </a:r>
            <a:r>
              <a:rPr u="sng">
                <a:hlinkClick r:id="rId2" invalidUrl="" action="" tgtFrame="" tooltip="" history="1" highlightClick="0" endSnd="0"/>
              </a:rPr>
              <a:t>The Information Philosopher</a:t>
            </a:r>
          </a:p>
        </p:txBody>
      </p:sp>
      <p:sp>
        <p:nvSpPr>
          <p:cNvPr id="12" name="Shape 1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2" name="Shape 92"/>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3" name="Shape 93"/>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1" name="Shape 101"/>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2" name="Shape 10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09" name="Shape 10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19" name="Shape 19"/>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0" name="Shape 20"/>
          <p:cNvSpPr/>
          <p:nvPr>
            <p:ph type="title"/>
          </p:nvPr>
        </p:nvSpPr>
        <p:spPr>
          <a:xfrm>
            <a:off x="1270000" y="6718300"/>
            <a:ext cx="10464800" cy="1422400"/>
          </a:xfrm>
          <a:prstGeom prst="rect">
            <a:avLst/>
          </a:prstGeom>
        </p:spPr>
        <p:txBody>
          <a:bodyPr anchor="b"/>
          <a:lstStyle/>
          <a:p>
            <a:pPr/>
            <a:r>
              <a:t>Title Text</a:t>
            </a:r>
          </a:p>
        </p:txBody>
      </p:sp>
      <p:sp>
        <p:nvSpPr>
          <p:cNvPr id="21" name="Shape 2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29" name="Shape 29"/>
          <p:cNvSpPr/>
          <p:nvPr>
            <p:ph type="title"/>
          </p:nvPr>
        </p:nvSpPr>
        <p:spPr>
          <a:xfrm>
            <a:off x="1270000" y="3225800"/>
            <a:ext cx="10464800" cy="3302000"/>
          </a:xfrm>
          <a:prstGeom prst="rect">
            <a:avLst/>
          </a:prstGeom>
        </p:spPr>
        <p:txBody>
          <a:bodyPr/>
          <a:lstStyle/>
          <a:p>
            <a:pPr/>
            <a:r>
              <a:t>Title Text</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7" name="Shape 37"/>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8" name="Shape 38"/>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39" name="Shape 39"/>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0" name="Shape 4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7" name="Shape 47"/>
          <p:cNvSpPr/>
          <p:nvPr>
            <p:ph type="title"/>
          </p:nvPr>
        </p:nvSpPr>
        <p:spPr>
          <a:prstGeom prst="rect">
            <a:avLst/>
          </a:prstGeom>
        </p:spPr>
        <p:txBody>
          <a:bodyPr/>
          <a:lstStyle/>
          <a:p>
            <a:pPr/>
            <a:r>
              <a:t>Title Text</a:t>
            </a:r>
          </a:p>
        </p:txBody>
      </p:sp>
      <p:sp>
        <p:nvSpPr>
          <p:cNvPr id="48" name="Shape 4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5" name="Shape 55"/>
          <p:cNvSpPr/>
          <p:nvPr>
            <p:ph type="title"/>
          </p:nvPr>
        </p:nvSpPr>
        <p:spPr>
          <a:prstGeom prst="rect">
            <a:avLst/>
          </a:prstGeom>
        </p:spPr>
        <p:txBody>
          <a:bodyPr/>
          <a:lstStyle/>
          <a:p>
            <a:pPr/>
            <a:r>
              <a:t>Title Text</a:t>
            </a:r>
          </a:p>
        </p:txBody>
      </p:sp>
      <p:sp>
        <p:nvSpPr>
          <p:cNvPr id="56" name="Shape 56"/>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7" name="Shape 5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4" name="Shape 64"/>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5" name="Shape 65"/>
          <p:cNvSpPr/>
          <p:nvPr>
            <p:ph type="title"/>
          </p:nvPr>
        </p:nvSpPr>
        <p:spPr>
          <a:prstGeom prst="rect">
            <a:avLst/>
          </a:prstGeom>
        </p:spPr>
        <p:txBody>
          <a:bodyPr/>
          <a:lstStyle/>
          <a:p>
            <a:pPr/>
            <a:r>
              <a:t>Title Text</a:t>
            </a:r>
          </a:p>
        </p:txBody>
      </p:sp>
      <p:sp>
        <p:nvSpPr>
          <p:cNvPr id="66" name="Shape 66"/>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7" name="Shape 6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4" name="Shape 74"/>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5" name="Shape 7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2" name="Shape 82"/>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3" name="Shape 83"/>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4" name="Shape 84"/>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5" name="Shape 8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rodoyle@fas.harvard.edu?subject=" TargetMode="External"/><Relationship Id="rId3" Type="http://schemas.openxmlformats.org/officeDocument/2006/relationships/hyperlink" Target="mailto:bobdoyle@informationphilosopher.com?subject="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informationphilosopher.com/books/problems/Kindle_Real_Page_Numbers.pdf" TargetMode="Externa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informationphilosopher.com/books/scandal" TargetMode="External"/><Relationship Id="rId3" Type="http://schemas.openxmlformats.org/officeDocument/2006/relationships/image" Target="../media/image18.png"/><Relationship Id="rId4" Type="http://schemas.openxmlformats.org/officeDocument/2006/relationships/hyperlink" Target="http://informationphilosopher.com/books" TargetMode="Externa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informationphilosopher.com/presentations/SSP/"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apple.com" TargetMode="External"/><Relationship Id="rId3" Type="http://schemas.openxmlformats.org/officeDocument/2006/relationships/image" Target="../media/image2.png"/><Relationship Id="rId4" Type="http://schemas.openxmlformats.org/officeDocument/2006/relationships/hyperlink" Target="http://www.econtentmag.com/Authors/155-Bob-Doyle.htm" TargetMode="External"/><Relationship Id="rId5"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msreview.com" TargetMode="External"/><Relationship Id="rId3" Type="http://schemas.openxmlformats.org/officeDocument/2006/relationships/image" Target="../media/image6.png"/><Relationship Id="rId4" Type="http://schemas.openxmlformats.org/officeDocument/2006/relationships/hyperlink" Target="http://www.taxotips.com" TargetMode="External"/><Relationship Id="rId5" Type="http://schemas.openxmlformats.org/officeDocument/2006/relationships/image" Target="../media/image7.png"/><Relationship Id="rId6" Type="http://schemas.openxmlformats.org/officeDocument/2006/relationships/hyperlink" Target="http://memeticweb.org" TargetMode="External"/><Relationship Id="rId7" Type="http://schemas.openxmlformats.org/officeDocument/2006/relationships/image" Target="../media/image8.png"/><Relationship Id="rId8" Type="http://schemas.openxmlformats.org/officeDocument/2006/relationships/hyperlink" Target="http://www.dtvgroup.com" TargetMode="External"/><Relationship Id="rId9" Type="http://schemas.openxmlformats.org/officeDocument/2006/relationships/image" Target="../media/image9.png"/><Relationship Id="rId10" Type="http://schemas.openxmlformats.org/officeDocument/2006/relationships/hyperlink" Target="http://www.openinternetlexicon.com" TargetMode="External"/><Relationship Id="rId11" Type="http://schemas.openxmlformats.org/officeDocument/2006/relationships/image" Target="../media/image1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informationphilosopher.com/afterwords/subject_index/" TargetMode="External"/><Relationship Id="rId3" Type="http://schemas.openxmlformats.org/officeDocument/2006/relationships/image" Target="../media/image11.png"/><Relationship Id="rId4" Type="http://schemas.openxmlformats.org/officeDocument/2006/relationships/hyperlink" Target="http://www.informationphilosopher.com/afterwords/author_index/" TargetMode="External"/><Relationship Id="rId5" Type="http://schemas.openxmlformats.org/officeDocument/2006/relationships/image" Target="../media/image1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informationphilosopher.com/afterwords/glossary/" TargetMode="External"/><Relationship Id="rId3" Type="http://schemas.openxmlformats.org/officeDocument/2006/relationships/image" Target="../media/image13.png"/><Relationship Id="rId4" Type="http://schemas.openxmlformats.org/officeDocument/2006/relationships/hyperlink" Target="http://www.informationphilosopher.com/site/map/" TargetMode="External"/><Relationship Id="rId5" Type="http://schemas.openxmlformats.org/officeDocument/2006/relationships/image" Target="../media/image1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informationphilosopher.com/" TargetMode="External"/><Relationship Id="rId3" Type="http://schemas.openxmlformats.org/officeDocument/2006/relationships/hyperlink" Target="http://www.informationphilosopher.com/books/scandal/" TargetMode="External"/><Relationship Id="rId4" Type="http://schemas.openxmlformats.org/officeDocument/2006/relationships/image" Target="../media/image1.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idpf.org/epub/idx/epub-indexes-index.html" TargetMode="External"/><Relationship Id="rId3" Type="http://schemas.openxmlformats.org/officeDocument/2006/relationships/hyperlink" Target="http://www.asindexing.org/about-indexing/digital-trends-task-force/"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1568170" y="1879600"/>
            <a:ext cx="9397667" cy="538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latin typeface="Helvetica"/>
                <a:ea typeface="Helvetica"/>
                <a:cs typeface="Helvetica"/>
                <a:sym typeface="Helvetica"/>
              </a:defRPr>
            </a:pPr>
            <a:r>
              <a:t>My students tell me that a Google search is the very best tool to explore the knowledge universe and find what is most interesting to them out there.</a:t>
            </a:r>
          </a:p>
          <a:p>
            <a:pPr>
              <a:defRPr sz="2200">
                <a:latin typeface="Helvetica"/>
                <a:ea typeface="Helvetica"/>
                <a:cs typeface="Helvetica"/>
                <a:sym typeface="Helvetica"/>
              </a:defRPr>
            </a:pPr>
          </a:p>
          <a:p>
            <a:pPr>
              <a:defRPr sz="2200">
                <a:latin typeface="Helvetica"/>
                <a:ea typeface="Helvetica"/>
                <a:cs typeface="Helvetica"/>
                <a:sym typeface="Helvetica"/>
              </a:defRPr>
            </a:pPr>
            <a:r>
              <a:t>But when it comes to a deep dive into a problem, there is no substitute for a well-indexed textbook in their hands.</a:t>
            </a:r>
          </a:p>
          <a:p>
            <a:pPr>
              <a:defRPr sz="2200">
                <a:latin typeface="Helvetica"/>
                <a:ea typeface="Helvetica"/>
                <a:cs typeface="Helvetica"/>
                <a:sym typeface="Helvetica"/>
              </a:defRPr>
            </a:pPr>
          </a:p>
          <a:p>
            <a:pPr>
              <a:defRPr sz="2200">
                <a:latin typeface="Helvetica"/>
                <a:ea typeface="Helvetica"/>
                <a:cs typeface="Helvetica"/>
                <a:sym typeface="Helvetica"/>
              </a:defRPr>
            </a:pPr>
            <a:r>
              <a:t>When they finally write up their work, they go back to search the Internet to find the very latest state of their problem.</a:t>
            </a:r>
          </a:p>
          <a:p>
            <a:pPr>
              <a:defRPr sz="2200">
                <a:latin typeface="Helvetica"/>
                <a:ea typeface="Helvetica"/>
                <a:cs typeface="Helvetica"/>
                <a:sym typeface="Helvetica"/>
              </a:defRPr>
            </a:pPr>
          </a:p>
          <a:p>
            <a:pPr>
              <a:defRPr sz="2200">
                <a:latin typeface="Helvetica"/>
                <a:ea typeface="Helvetica"/>
                <a:cs typeface="Helvetica"/>
                <a:sym typeface="Helvetica"/>
              </a:defRPr>
            </a:pPr>
            <a:r>
              <a:t>Will a well-curated digital index be a standard part of online textbooks in the future? Can online books have "real" page numbers that match the print editions? Amazon does not think so.</a:t>
            </a:r>
          </a:p>
          <a:p>
            <a:pPr>
              <a:defRPr sz="2200">
                <a:latin typeface="Helvetica"/>
                <a:ea typeface="Helvetica"/>
                <a:cs typeface="Helvetica"/>
                <a:sym typeface="Helvetica"/>
              </a:defRPr>
            </a:pPr>
          </a:p>
          <a:p>
            <a:pPr>
              <a:defRPr sz="2200">
                <a:latin typeface="Helvetica"/>
                <a:ea typeface="Helvetica"/>
                <a:cs typeface="Helvetica"/>
                <a:sym typeface="Helvetica"/>
              </a:defRPr>
            </a:pPr>
            <a:r>
              <a:t>A word or phrase in a multi-level index means so much more than a search result pointing to a page. It carries with it a deep semantic context about the place of a specific meme in a semantic web.</a:t>
            </a:r>
          </a:p>
        </p:txBody>
      </p:sp>
      <p:sp>
        <p:nvSpPr>
          <p:cNvPr id="119" name="Shape 119"/>
          <p:cNvSpPr/>
          <p:nvPr>
            <p:ph type="ctrTitle" idx="4294967295"/>
          </p:nvPr>
        </p:nvSpPr>
        <p:spPr>
          <a:xfrm>
            <a:off x="558800" y="6985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Why I Think Indexes Are Better Than Search</a:t>
            </a:r>
          </a:p>
        </p:txBody>
      </p:sp>
      <p:sp>
        <p:nvSpPr>
          <p:cNvPr id="120" name="Shape 120"/>
          <p:cNvSpPr/>
          <p:nvPr/>
        </p:nvSpPr>
        <p:spPr>
          <a:xfrm>
            <a:off x="668655" y="7700416"/>
            <a:ext cx="6802019"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200"/>
            </a:pPr>
            <a:r>
              <a:t>Contact me </a:t>
            </a:r>
          </a:p>
          <a:p>
            <a:pPr algn="l">
              <a:defRPr sz="2200"/>
            </a:pPr>
            <a:r>
              <a:t>At Harvard: </a:t>
            </a:r>
            <a:r>
              <a:rPr u="sng">
                <a:hlinkClick r:id="rId2" invalidUrl="" action="" tgtFrame="" tooltip="" history="1" highlightClick="0" endSnd="0"/>
              </a:rPr>
              <a:t>rodoyle@fas.harvard.edu</a:t>
            </a:r>
          </a:p>
          <a:p>
            <a:pPr algn="l">
              <a:defRPr sz="2200"/>
            </a:pPr>
            <a:r>
              <a:t>At I-Phi Press: </a:t>
            </a:r>
            <a:r>
              <a:rPr u="sng">
                <a:hlinkClick r:id="rId3" invalidUrl="" action="" tgtFrame="" tooltip="" history="1" highlightClick="0" endSnd="0"/>
              </a:rPr>
              <a:t>bobdoyle@informationphilosopher.com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nvSpPr>
        <p:spPr>
          <a:xfrm>
            <a:off x="1172039" y="1905000"/>
            <a:ext cx="10660722"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400">
                <a:latin typeface="Helvetica"/>
                <a:ea typeface="Helvetica"/>
                <a:cs typeface="Helvetica"/>
                <a:sym typeface="Helvetica"/>
              </a:defRPr>
            </a:pPr>
            <a:r>
              <a:t>9.3.10 Page Number Guidelines</a:t>
            </a:r>
          </a:p>
          <a:p>
            <a:pPr algn="l">
              <a:defRPr b="1" sz="2400">
                <a:latin typeface="Helvetica"/>
                <a:ea typeface="Helvetica"/>
                <a:cs typeface="Helvetica"/>
                <a:sym typeface="Helvetica"/>
              </a:defRPr>
            </a:pPr>
          </a:p>
          <a:p>
            <a:pPr algn="l">
              <a:defRPr sz="2000">
                <a:latin typeface="Helvetica"/>
                <a:ea typeface="Helvetica"/>
                <a:cs typeface="Helvetica"/>
                <a:sym typeface="Helvetica"/>
              </a:defRPr>
            </a:pPr>
            <a:r>
              <a:t>Kindle books do not always map directly to page numbers in physical editions of the book. Even if the Kindle Real Page Numbers feature is activated in the Go To menu, references within the eBook to page numbers should be handled as follows:</a:t>
            </a:r>
          </a:p>
          <a:p>
            <a:pPr algn="l">
              <a:defRPr sz="2000">
                <a:latin typeface="Helvetica"/>
                <a:ea typeface="Helvetica"/>
                <a:cs typeface="Helvetica"/>
                <a:sym typeface="Helvetica"/>
              </a:defRPr>
            </a:pPr>
          </a:p>
          <a:p>
            <a:pPr algn="l">
              <a:defRPr sz="2000">
                <a:latin typeface="Helvetica"/>
                <a:ea typeface="Helvetica"/>
                <a:cs typeface="Helvetica"/>
                <a:sym typeface="Helvetica"/>
              </a:defRPr>
            </a:pPr>
            <a:r>
              <a:t>• Table of contents: If there are page numbers in the print source’s TOC, they should be removed in the digital conversion. The name of the section should be retained and hyperlinked to the relevant location in the eBook. For example, if a print source TOC displays the entry “Chapter 1 ... P. 36”, then the eBook should only display “Chapter 1” hyperlinked to the correct digital location.</a:t>
            </a:r>
          </a:p>
          <a:p>
            <a:pPr algn="l">
              <a:defRPr sz="2000">
                <a:latin typeface="Helvetica"/>
                <a:ea typeface="Helvetica"/>
                <a:cs typeface="Helvetica"/>
                <a:sym typeface="Helvetica"/>
              </a:defRPr>
            </a:pPr>
          </a:p>
          <a:p>
            <a:pPr algn="l">
              <a:defRPr sz="2000">
                <a:latin typeface="Helvetica"/>
                <a:ea typeface="Helvetica"/>
                <a:cs typeface="Helvetica"/>
                <a:sym typeface="Helvetica"/>
              </a:defRPr>
            </a:pPr>
            <a:r>
              <a:t>• Internal links: If there is text that refers to another page in the eBook, such as “see page XX”, this text should be linked to the relevant paragraph within the eBook.</a:t>
            </a:r>
          </a:p>
          <a:p>
            <a:pPr algn="l">
              <a:defRPr sz="2000">
                <a:latin typeface="Helvetica"/>
                <a:ea typeface="Helvetica"/>
                <a:cs typeface="Helvetica"/>
                <a:sym typeface="Helvetica"/>
              </a:defRPr>
            </a:pPr>
          </a:p>
          <a:p>
            <a:pPr algn="l">
              <a:defRPr sz="2000">
                <a:latin typeface="Helvetica"/>
                <a:ea typeface="Helvetica"/>
                <a:cs typeface="Helvetica"/>
                <a:sym typeface="Helvetica"/>
              </a:defRPr>
            </a:pPr>
            <a:r>
              <a:t>• Index: Every page number in the index should be linked to the relevant paragraph in the eBook (or the relevant illustration, table, or chart).</a:t>
            </a:r>
          </a:p>
          <a:p>
            <a:pPr algn="l">
              <a:defRPr sz="2000">
                <a:latin typeface="Helvetica"/>
                <a:ea typeface="Helvetica"/>
                <a:cs typeface="Helvetica"/>
                <a:sym typeface="Helvetica"/>
              </a:defRPr>
            </a:pPr>
          </a:p>
          <a:p>
            <a:pPr algn="l">
              <a:defRPr sz="2000">
                <a:latin typeface="Helvetica"/>
                <a:ea typeface="Helvetica"/>
                <a:cs typeface="Helvetica"/>
                <a:sym typeface="Helvetica"/>
              </a:defRPr>
            </a:pPr>
            <a:r>
              <a:t>• Links within index: If there is an entry that references another section of the index, such as “see also XXX”, this text should be linked to the relevant section within the index.</a:t>
            </a:r>
          </a:p>
        </p:txBody>
      </p:sp>
      <p:sp>
        <p:nvSpPr>
          <p:cNvPr id="157" name="Shape 157"/>
          <p:cNvSpPr/>
          <p:nvPr>
            <p:ph type="ctrTitle" idx="4294967295"/>
          </p:nvPr>
        </p:nvSpPr>
        <p:spPr>
          <a:xfrm>
            <a:off x="177800" y="5969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Amazon’s Page Number Policy</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nvSpPr>
        <p:spPr>
          <a:xfrm>
            <a:off x="1187170" y="1828799"/>
            <a:ext cx="9397667"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latin typeface="Helvetica"/>
                <a:ea typeface="Helvetica"/>
                <a:cs typeface="Helvetica"/>
                <a:sym typeface="Helvetica"/>
              </a:defRPr>
            </a:pPr>
            <a:r>
              <a:t>When </a:t>
            </a:r>
            <a:r>
              <a:rPr i="1"/>
              <a:t>InDesign</a:t>
            </a:r>
            <a:r>
              <a:t> exports an EPUB3 file, you can choose either Fixed Layout or Reflowable. If you choose reflowable, all the page numbers are removed. The file contains continuous text, with no page breaks.</a:t>
            </a:r>
          </a:p>
          <a:p>
            <a:pPr>
              <a:defRPr sz="2200">
                <a:latin typeface="Helvetica"/>
                <a:ea typeface="Helvetica"/>
                <a:cs typeface="Helvetica"/>
                <a:sym typeface="Helvetica"/>
              </a:defRPr>
            </a:pPr>
          </a:p>
          <a:p>
            <a:pPr>
              <a:defRPr sz="2200">
                <a:latin typeface="Helvetica"/>
                <a:ea typeface="Helvetica"/>
                <a:cs typeface="Helvetica"/>
                <a:sym typeface="Helvetica"/>
              </a:defRPr>
            </a:pPr>
            <a:r>
              <a:t>All the </a:t>
            </a:r>
            <a:r>
              <a:rPr i="1"/>
              <a:t>InDesign</a:t>
            </a:r>
            <a:r>
              <a:t> elements like chapter headings and automatic page numbering are also removed.</a:t>
            </a:r>
          </a:p>
          <a:p>
            <a:pPr>
              <a:defRPr sz="2200">
                <a:latin typeface="Helvetica"/>
                <a:ea typeface="Helvetica"/>
                <a:cs typeface="Helvetica"/>
                <a:sym typeface="Helvetica"/>
              </a:defRPr>
            </a:pPr>
          </a:p>
          <a:p>
            <a:pPr>
              <a:defRPr sz="2200">
                <a:latin typeface="Helvetica"/>
                <a:ea typeface="Helvetica"/>
                <a:cs typeface="Helvetica"/>
                <a:sym typeface="Helvetica"/>
              </a:defRPr>
            </a:pPr>
            <a:r>
              <a:t>For my 2011 eBook </a:t>
            </a:r>
            <a:r>
              <a:rPr i="1"/>
              <a:t>Free Will</a:t>
            </a:r>
            <a:r>
              <a:t>, I opened the file and inserted 480 little gifs with page numbers at appropriate places between paragraphs</a:t>
            </a:r>
          </a:p>
          <a:p>
            <a:pPr>
              <a:defRPr sz="2200">
                <a:latin typeface="Helvetica"/>
                <a:ea typeface="Helvetica"/>
                <a:cs typeface="Helvetica"/>
                <a:sym typeface="Helvetica"/>
              </a:defRPr>
            </a:pPr>
          </a:p>
          <a:p>
            <a:pPr>
              <a:defRPr sz="2200">
                <a:latin typeface="Helvetica"/>
                <a:ea typeface="Helvetica"/>
                <a:cs typeface="Helvetica"/>
                <a:sym typeface="Helvetica"/>
              </a:defRPr>
            </a:pPr>
            <a:r>
              <a:t>When KDP converted a Reflowable version, Index entries were properly hyperlinked to appropriate paragraphs in the text.</a:t>
            </a:r>
          </a:p>
          <a:p>
            <a:pPr>
              <a:defRPr sz="2200">
                <a:latin typeface="Helvetica"/>
                <a:ea typeface="Helvetica"/>
                <a:cs typeface="Helvetica"/>
                <a:sym typeface="Helvetica"/>
              </a:defRPr>
            </a:pPr>
          </a:p>
          <a:p>
            <a:pPr>
              <a:defRPr sz="2200">
                <a:latin typeface="Helvetica"/>
                <a:ea typeface="Helvetica"/>
                <a:cs typeface="Helvetica"/>
                <a:sym typeface="Helvetica"/>
              </a:defRPr>
            </a:pPr>
            <a:r>
              <a:t>Most important, all the “real” page numbers appeared </a:t>
            </a:r>
          </a:p>
          <a:p>
            <a:pPr>
              <a:defRPr sz="2200">
                <a:latin typeface="Helvetica"/>
                <a:ea typeface="Helvetica"/>
                <a:cs typeface="Helvetica"/>
                <a:sym typeface="Helvetica"/>
              </a:defRPr>
            </a:pPr>
            <a:r>
              <a:t>in the correct places in the Kindle eBook.</a:t>
            </a:r>
          </a:p>
          <a:p>
            <a:pPr>
              <a:defRPr sz="2200">
                <a:latin typeface="Helvetica"/>
                <a:ea typeface="Helvetica"/>
                <a:cs typeface="Helvetica"/>
                <a:sym typeface="Helvetica"/>
              </a:defRPr>
            </a:pPr>
          </a:p>
          <a:p>
            <a:pPr>
              <a:defRPr sz="2200">
                <a:latin typeface="Helvetica"/>
                <a:ea typeface="Helvetica"/>
                <a:cs typeface="Helvetica"/>
                <a:sym typeface="Helvetica"/>
              </a:defRPr>
            </a:pPr>
            <a:r>
              <a:t>Sadly, the structured Table of Contents was replaced with </a:t>
            </a:r>
          </a:p>
          <a:p>
            <a:pPr>
              <a:defRPr sz="2200">
                <a:latin typeface="Helvetica"/>
                <a:ea typeface="Helvetica"/>
                <a:cs typeface="Helvetica"/>
                <a:sym typeface="Helvetica"/>
              </a:defRPr>
            </a:pPr>
            <a:r>
              <a:t>a long linear list of content entries.</a:t>
            </a:r>
          </a:p>
        </p:txBody>
      </p:sp>
      <p:sp>
        <p:nvSpPr>
          <p:cNvPr id="160" name="Shape 160"/>
          <p:cNvSpPr/>
          <p:nvPr>
            <p:ph type="ctrTitle" idx="4294967295"/>
          </p:nvPr>
        </p:nvSpPr>
        <p:spPr>
          <a:xfrm>
            <a:off x="177800" y="6858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How I Added Real Page Numbers</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2" name="Screen Shot 2017-05-24 at 11.58.39 AM.png"/>
          <p:cNvPicPr>
            <a:picLocks noChangeAspect="1"/>
          </p:cNvPicPr>
          <p:nvPr/>
        </p:nvPicPr>
        <p:blipFill>
          <a:blip r:embed="rId2">
            <a:extLst/>
          </a:blip>
          <a:stretch>
            <a:fillRect/>
          </a:stretch>
        </p:blipFill>
        <p:spPr>
          <a:xfrm>
            <a:off x="3210778" y="1076531"/>
            <a:ext cx="6663472" cy="8094048"/>
          </a:xfrm>
          <a:prstGeom prst="rect">
            <a:avLst/>
          </a:prstGeom>
          <a:ln w="12700">
            <a:miter lim="400000"/>
          </a:ln>
        </p:spPr>
      </p:pic>
      <p:sp>
        <p:nvSpPr>
          <p:cNvPr id="163" name="Shape 163"/>
          <p:cNvSpPr/>
          <p:nvPr>
            <p:ph type="ctrTitle" idx="4294967295"/>
          </p:nvPr>
        </p:nvSpPr>
        <p:spPr>
          <a:xfrm>
            <a:off x="177800" y="2667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The Kindle “Go To Page” Feature</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ctrTitle" idx="4294967295"/>
          </p:nvPr>
        </p:nvSpPr>
        <p:spPr>
          <a:xfrm>
            <a:off x="177800" y="7366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“Go To Page” in Paperwhite and Fire</a:t>
            </a:r>
          </a:p>
        </p:txBody>
      </p:sp>
      <p:sp>
        <p:nvSpPr>
          <p:cNvPr id="166" name="Shape 166"/>
          <p:cNvSpPr/>
          <p:nvPr/>
        </p:nvSpPr>
        <p:spPr>
          <a:xfrm>
            <a:off x="551028" y="7607430"/>
            <a:ext cx="5519603"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Kindle Paperwhite (E-ink)</a:t>
            </a:r>
          </a:p>
        </p:txBody>
      </p:sp>
      <p:sp>
        <p:nvSpPr>
          <p:cNvPr id="167" name="Shape 167"/>
          <p:cNvSpPr/>
          <p:nvPr/>
        </p:nvSpPr>
        <p:spPr>
          <a:xfrm>
            <a:off x="6888328" y="7607430"/>
            <a:ext cx="5519603"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Kindle Fire</a:t>
            </a:r>
          </a:p>
        </p:txBody>
      </p:sp>
      <p:pic>
        <p:nvPicPr>
          <p:cNvPr id="168" name="Fire_FW.jpg"/>
          <p:cNvPicPr>
            <a:picLocks noChangeAspect="1"/>
          </p:cNvPicPr>
          <p:nvPr/>
        </p:nvPicPr>
        <p:blipFill>
          <a:blip r:embed="rId2">
            <a:extLst/>
          </a:blip>
          <a:stretch>
            <a:fillRect/>
          </a:stretch>
        </p:blipFill>
        <p:spPr>
          <a:xfrm>
            <a:off x="6737172" y="2032000"/>
            <a:ext cx="6080325" cy="5023884"/>
          </a:xfrm>
          <a:prstGeom prst="rect">
            <a:avLst/>
          </a:prstGeom>
          <a:ln w="12700">
            <a:miter lim="400000"/>
          </a:ln>
        </p:spPr>
      </p:pic>
      <p:pic>
        <p:nvPicPr>
          <p:cNvPr id="169" name="PPW_FW.jpg"/>
          <p:cNvPicPr>
            <a:picLocks noChangeAspect="1"/>
          </p:cNvPicPr>
          <p:nvPr/>
        </p:nvPicPr>
        <p:blipFill>
          <a:blip r:embed="rId3">
            <a:extLst/>
          </a:blip>
          <a:stretch>
            <a:fillRect/>
          </a:stretch>
        </p:blipFill>
        <p:spPr>
          <a:xfrm>
            <a:off x="417431" y="2054840"/>
            <a:ext cx="6137661" cy="5023884"/>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1" name="Screen Shot 2017-05-24 at 11.41.31 AM.png"/>
          <p:cNvPicPr>
            <a:picLocks noChangeAspect="1"/>
          </p:cNvPicPr>
          <p:nvPr/>
        </p:nvPicPr>
        <p:blipFill>
          <a:blip r:embed="rId2">
            <a:extLst/>
          </a:blip>
          <a:stretch>
            <a:fillRect/>
          </a:stretch>
        </p:blipFill>
        <p:spPr>
          <a:xfrm>
            <a:off x="570178" y="1297963"/>
            <a:ext cx="11531912" cy="7799766"/>
          </a:xfrm>
          <a:prstGeom prst="rect">
            <a:avLst/>
          </a:prstGeom>
          <a:ln w="12700">
            <a:miter lim="400000"/>
          </a:ln>
        </p:spPr>
      </p:pic>
      <p:sp>
        <p:nvSpPr>
          <p:cNvPr id="172" name="Shape 172"/>
          <p:cNvSpPr/>
          <p:nvPr>
            <p:ph type="ctrTitle" idx="4294967295"/>
          </p:nvPr>
        </p:nvSpPr>
        <p:spPr>
          <a:xfrm>
            <a:off x="292100" y="4826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Real Page Numbers as Styled Text (2016)</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4" name="Screen Shot 2017-05-24 at 11.52.54 AM.png"/>
          <p:cNvPicPr>
            <a:picLocks noChangeAspect="1"/>
          </p:cNvPicPr>
          <p:nvPr/>
        </p:nvPicPr>
        <p:blipFill>
          <a:blip r:embed="rId2">
            <a:extLst/>
          </a:blip>
          <a:stretch>
            <a:fillRect/>
          </a:stretch>
        </p:blipFill>
        <p:spPr>
          <a:xfrm>
            <a:off x="889000" y="1638300"/>
            <a:ext cx="10797310" cy="7041724"/>
          </a:xfrm>
          <a:prstGeom prst="rect">
            <a:avLst/>
          </a:prstGeom>
          <a:ln w="12700">
            <a:miter lim="400000"/>
          </a:ln>
        </p:spPr>
      </p:pic>
      <p:sp>
        <p:nvSpPr>
          <p:cNvPr id="175" name="Shape 175"/>
          <p:cNvSpPr/>
          <p:nvPr>
            <p:ph type="ctrTitle" idx="4294967295"/>
          </p:nvPr>
        </p:nvSpPr>
        <p:spPr>
          <a:xfrm>
            <a:off x="342900" y="4826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My Real Page Numbers in the XHTML</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nvSpPr>
        <p:spPr>
          <a:xfrm>
            <a:off x="1187170" y="1689099"/>
            <a:ext cx="9397667"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latin typeface="Helvetica"/>
                <a:ea typeface="Helvetica"/>
                <a:cs typeface="Helvetica"/>
                <a:sym typeface="Helvetica"/>
              </a:defRPr>
            </a:pPr>
            <a:r>
              <a:t>Why do textbook authors/publishers require “real page numbers”? </a:t>
            </a:r>
          </a:p>
          <a:p>
            <a:pPr>
              <a:defRPr sz="2200">
                <a:latin typeface="Helvetica"/>
                <a:ea typeface="Helvetica"/>
                <a:cs typeface="Helvetica"/>
                <a:sym typeface="Helvetica"/>
              </a:defRPr>
            </a:pPr>
          </a:p>
          <a:p>
            <a:pPr>
              <a:defRPr sz="2200">
                <a:latin typeface="Helvetica"/>
                <a:ea typeface="Helvetica"/>
                <a:cs typeface="Helvetica"/>
                <a:sym typeface="Helvetica"/>
              </a:defRPr>
            </a:pPr>
            <a:r>
              <a:t>So readers can know what page they are on.</a:t>
            </a:r>
          </a:p>
          <a:p>
            <a:pPr>
              <a:defRPr sz="2200">
                <a:latin typeface="Helvetica"/>
                <a:ea typeface="Helvetica"/>
                <a:cs typeface="Helvetica"/>
                <a:sym typeface="Helvetica"/>
              </a:defRPr>
            </a:pPr>
            <a:r>
              <a:t>So scholars can cite the page in academic papers. </a:t>
            </a:r>
          </a:p>
          <a:p>
            <a:pPr>
              <a:defRPr sz="2200">
                <a:latin typeface="Helvetica"/>
                <a:ea typeface="Helvetica"/>
                <a:cs typeface="Helvetica"/>
                <a:sym typeface="Helvetica"/>
              </a:defRPr>
            </a:pPr>
            <a:r>
              <a:t>So students can be sure they are reading the class assignments.</a:t>
            </a:r>
          </a:p>
          <a:p>
            <a:pPr>
              <a:defRPr sz="2200">
                <a:latin typeface="Helvetica"/>
                <a:ea typeface="Helvetica"/>
                <a:cs typeface="Helvetica"/>
                <a:sym typeface="Helvetica"/>
              </a:defRPr>
            </a:pPr>
          </a:p>
          <a:p>
            <a:pPr>
              <a:defRPr sz="2200">
                <a:latin typeface="Helvetica"/>
                <a:ea typeface="Helvetica"/>
                <a:cs typeface="Helvetica"/>
                <a:sym typeface="Helvetica"/>
              </a:defRPr>
            </a:pPr>
            <a:r>
              <a:t>Note that since a “page” in a book translates into multiple “locations” in a reflowable eBook like the E-ink Kindles, the page numbers in an index topic entry are not actually linked to the page number (whether visible</a:t>
            </a:r>
          </a:p>
          <a:p>
            <a:pPr>
              <a:defRPr sz="2200">
                <a:latin typeface="Helvetica"/>
                <a:ea typeface="Helvetica"/>
                <a:cs typeface="Helvetica"/>
                <a:sym typeface="Helvetica"/>
              </a:defRPr>
            </a:pPr>
            <a:r>
              <a:t>or invisible) in the eBook. </a:t>
            </a:r>
          </a:p>
          <a:p>
            <a:pPr>
              <a:defRPr sz="2200">
                <a:latin typeface="Helvetica"/>
                <a:ea typeface="Helvetica"/>
                <a:cs typeface="Helvetica"/>
                <a:sym typeface="Helvetica"/>
              </a:defRPr>
            </a:pPr>
          </a:p>
          <a:p>
            <a:pPr>
              <a:defRPr sz="2200">
                <a:latin typeface="Helvetica"/>
                <a:ea typeface="Helvetica"/>
                <a:cs typeface="Helvetica"/>
                <a:sym typeface="Helvetica"/>
              </a:defRPr>
            </a:pPr>
            <a:r>
              <a:t>They are linked to the topic material - as we saw an index marker embedded by InDesign at a specific word. The fact that this link may go to a position in the text that is a few “locations” from the actual page number is not a bug, it’s a feature. </a:t>
            </a:r>
          </a:p>
          <a:p>
            <a:pPr>
              <a:defRPr sz="2200">
                <a:latin typeface="Helvetica"/>
                <a:ea typeface="Helvetica"/>
                <a:cs typeface="Helvetica"/>
                <a:sym typeface="Helvetica"/>
              </a:defRPr>
            </a:pPr>
          </a:p>
          <a:p>
            <a:pPr>
              <a:defRPr sz="2200">
                <a:latin typeface="Helvetica"/>
                <a:ea typeface="Helvetica"/>
                <a:cs typeface="Helvetica"/>
                <a:sym typeface="Helvetica"/>
              </a:defRPr>
            </a:pPr>
            <a:r>
              <a:t>Links go to “relevant paragraphs,” not page numbers, as Amazon requires. A reader can always scroll back a few “locations” to find the page number.</a:t>
            </a:r>
          </a:p>
          <a:p>
            <a:pPr>
              <a:defRPr sz="2200">
                <a:latin typeface="Helvetica"/>
                <a:ea typeface="Helvetica"/>
                <a:cs typeface="Helvetica"/>
                <a:sym typeface="Helvetica"/>
              </a:defRPr>
            </a:pPr>
          </a:p>
          <a:p>
            <a:pPr>
              <a:defRPr sz="2200">
                <a:latin typeface="Helvetica"/>
                <a:ea typeface="Helvetica"/>
                <a:cs typeface="Helvetica"/>
                <a:sym typeface="Helvetica"/>
              </a:defRPr>
            </a:pPr>
            <a:r>
              <a:rPr u="sng">
                <a:hlinkClick r:id="rId2" invalidUrl="" action="" tgtFrame="" tooltip="" history="1" highlightClick="0" endSnd="0"/>
              </a:rPr>
              <a:t>Link to my How-To PDF</a:t>
            </a:r>
          </a:p>
        </p:txBody>
      </p:sp>
      <p:sp>
        <p:nvSpPr>
          <p:cNvPr id="178" name="Shape 178"/>
          <p:cNvSpPr/>
          <p:nvPr>
            <p:ph type="ctrTitle" idx="4294967295"/>
          </p:nvPr>
        </p:nvSpPr>
        <p:spPr>
          <a:xfrm>
            <a:off x="177800" y="6985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Why We Need Real Page Numbers</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ctrTitle" idx="4294967295"/>
          </p:nvPr>
        </p:nvSpPr>
        <p:spPr>
          <a:xfrm>
            <a:off x="317500" y="3810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My Print Books Have Some Innovations</a:t>
            </a:r>
          </a:p>
        </p:txBody>
      </p:sp>
      <p:pic>
        <p:nvPicPr>
          <p:cNvPr id="181" name="GP_Layout.jpg"/>
          <p:cNvPicPr>
            <a:picLocks noChangeAspect="1"/>
          </p:cNvPicPr>
          <p:nvPr/>
        </p:nvPicPr>
        <p:blipFill>
          <a:blip r:embed="rId2">
            <a:extLst/>
          </a:blip>
          <a:stretch>
            <a:fillRect/>
          </a:stretch>
        </p:blipFill>
        <p:spPr>
          <a:xfrm>
            <a:off x="1319354" y="1193593"/>
            <a:ext cx="9787123" cy="7772607"/>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nvSpPr>
        <p:spPr>
          <a:xfrm>
            <a:off x="818870" y="1651000"/>
            <a:ext cx="10757410" cy="208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latin typeface="Helvetica"/>
                <a:ea typeface="Helvetica"/>
                <a:cs typeface="Helvetica"/>
                <a:sym typeface="Helvetica"/>
              </a:defRPr>
            </a:pPr>
            <a:r>
              <a:t>My first book, </a:t>
            </a:r>
            <a:r>
              <a:rPr i="1"/>
              <a:t>Free Will</a:t>
            </a:r>
            <a:r>
              <a:t>, had only a simple one-level index.</a:t>
            </a:r>
          </a:p>
          <a:p>
            <a:pPr>
              <a:defRPr sz="2200">
                <a:latin typeface="Helvetica"/>
                <a:ea typeface="Helvetica"/>
                <a:cs typeface="Helvetica"/>
                <a:sym typeface="Helvetica"/>
              </a:defRPr>
            </a:pPr>
          </a:p>
          <a:p>
            <a:pPr>
              <a:defRPr sz="2200">
                <a:latin typeface="Helvetica"/>
                <a:ea typeface="Helvetica"/>
                <a:cs typeface="Helvetica"/>
                <a:sym typeface="Helvetica"/>
              </a:defRPr>
            </a:pPr>
            <a:r>
              <a:t>For my second book, </a:t>
            </a:r>
            <a:r>
              <a:rPr i="1"/>
              <a:t>Great Problems</a:t>
            </a:r>
            <a:r>
              <a:t>, I hired Heather Hedden to create a curated, multi-level index. </a:t>
            </a:r>
          </a:p>
          <a:p>
            <a:pPr>
              <a:defRPr sz="2200">
                <a:latin typeface="Helvetica"/>
                <a:ea typeface="Helvetica"/>
                <a:cs typeface="Helvetica"/>
                <a:sym typeface="Helvetica"/>
              </a:defRPr>
            </a:pPr>
          </a:p>
          <a:p>
            <a:pPr>
              <a:defRPr sz="2200">
                <a:latin typeface="Helvetica"/>
                <a:ea typeface="Helvetica"/>
                <a:cs typeface="Helvetica"/>
                <a:sym typeface="Helvetica"/>
              </a:defRPr>
            </a:pPr>
            <a:r>
              <a:t>Heather taught me how to do this myself for my third book, </a:t>
            </a:r>
            <a:r>
              <a:rPr i="1"/>
              <a:t>Metaphysics</a:t>
            </a:r>
            <a:r>
              <a:t>.</a:t>
            </a:r>
          </a:p>
        </p:txBody>
      </p:sp>
      <p:pic>
        <p:nvPicPr>
          <p:cNvPr id="184" name="pasted-image.tiff"/>
          <p:cNvPicPr>
            <a:picLocks noChangeAspect="1"/>
          </p:cNvPicPr>
          <p:nvPr/>
        </p:nvPicPr>
        <p:blipFill>
          <a:blip r:embed="rId2">
            <a:extLst/>
          </a:blip>
          <a:stretch>
            <a:fillRect/>
          </a:stretch>
        </p:blipFill>
        <p:spPr>
          <a:xfrm>
            <a:off x="876300" y="3803650"/>
            <a:ext cx="9973118" cy="5262738"/>
          </a:xfrm>
          <a:prstGeom prst="rect">
            <a:avLst/>
          </a:prstGeom>
          <a:ln w="12700">
            <a:miter lim="400000"/>
          </a:ln>
        </p:spPr>
      </p:pic>
      <p:sp>
        <p:nvSpPr>
          <p:cNvPr id="185" name="Shape 185"/>
          <p:cNvSpPr/>
          <p:nvPr>
            <p:ph type="ctrTitle" idx="4294967295"/>
          </p:nvPr>
        </p:nvSpPr>
        <p:spPr>
          <a:xfrm>
            <a:off x="177800" y="6985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My Thanks to Heather Hedden</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Screen Shot 2017-05-24 at 12.18.39 PM.png">
            <a:hlinkClick r:id="rId2" invalidUrl="" action="" tgtFrame="" tooltip="" history="1" highlightClick="0" endSnd="0"/>
          </p:cNvPr>
          <p:cNvPicPr>
            <a:picLocks noChangeAspect="1"/>
          </p:cNvPicPr>
          <p:nvPr/>
        </p:nvPicPr>
        <p:blipFill>
          <a:blip r:embed="rId3">
            <a:extLst/>
          </a:blip>
          <a:stretch>
            <a:fillRect/>
          </a:stretch>
        </p:blipFill>
        <p:spPr>
          <a:xfrm>
            <a:off x="1433934" y="2731566"/>
            <a:ext cx="9804401" cy="6197601"/>
          </a:xfrm>
          <a:prstGeom prst="rect">
            <a:avLst/>
          </a:prstGeom>
          <a:ln w="12700">
            <a:miter lim="400000"/>
          </a:ln>
        </p:spPr>
      </p:pic>
      <p:sp>
        <p:nvSpPr>
          <p:cNvPr id="188" name="Shape 188"/>
          <p:cNvSpPr/>
          <p:nvPr/>
        </p:nvSpPr>
        <p:spPr>
          <a:xfrm>
            <a:off x="818870" y="1435100"/>
            <a:ext cx="10757410"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latin typeface="Helvetica"/>
                <a:ea typeface="Helvetica"/>
                <a:cs typeface="Helvetica"/>
                <a:sym typeface="Helvetica"/>
              </a:defRPr>
            </a:pPr>
            <a:r>
              <a:t>To reduce costs for students and beginning philosophers, my books can be downloaded as PDFs of chapters or as a whole book.</a:t>
            </a:r>
          </a:p>
          <a:p>
            <a:pPr>
              <a:defRPr sz="2200">
                <a:latin typeface="Helvetica"/>
                <a:ea typeface="Helvetica"/>
                <a:cs typeface="Helvetica"/>
                <a:sym typeface="Helvetica"/>
              </a:defRPr>
            </a:pPr>
            <a:r>
              <a:t>Go to </a:t>
            </a:r>
            <a:r>
              <a:rPr u="sng">
                <a:hlinkClick r:id="rId4" invalidUrl="" action="" tgtFrame="" tooltip="" history="1" highlightClick="0" endSnd="0"/>
              </a:rPr>
              <a:t>informationphilosopher.com/books</a:t>
            </a:r>
            <a:r>
              <a:t>.</a:t>
            </a:r>
          </a:p>
        </p:txBody>
      </p:sp>
      <p:sp>
        <p:nvSpPr>
          <p:cNvPr id="189" name="Shape 189"/>
          <p:cNvSpPr/>
          <p:nvPr>
            <p:ph type="ctrTitle" idx="4294967295"/>
          </p:nvPr>
        </p:nvSpPr>
        <p:spPr>
          <a:xfrm>
            <a:off x="393700" y="584200"/>
            <a:ext cx="11734999" cy="713334"/>
          </a:xfrm>
          <a:prstGeom prst="rect">
            <a:avLst/>
          </a:prstGeom>
        </p:spPr>
        <p:txBody>
          <a:bodyPr anchor="b"/>
          <a:lstStyle/>
          <a:p>
            <a:pPr defTabSz="297941">
              <a:defRPr sz="4080">
                <a:latin typeface="Helvetica"/>
                <a:ea typeface="Helvetica"/>
                <a:cs typeface="Helvetica"/>
                <a:sym typeface="Helvetica"/>
              </a:defRPr>
            </a:pPr>
            <a:r>
              <a:t>My I-Phi Books Are </a:t>
            </a:r>
            <a:r>
              <a:rPr i="1"/>
              <a:t>Free</a:t>
            </a:r>
            <a:r>
              <a:t> PDF Downloads</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nvSpPr>
        <p:spPr>
          <a:xfrm>
            <a:off x="1453870" y="1714499"/>
            <a:ext cx="9205728" cy="673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latin typeface="Helvetica"/>
                <a:ea typeface="Helvetica"/>
                <a:cs typeface="Helvetica"/>
                <a:sym typeface="Helvetica"/>
              </a:defRPr>
            </a:pPr>
            <a:r>
              <a:t>In 1984 I wrote the first </a:t>
            </a:r>
            <a:r>
              <a:rPr i="1"/>
              <a:t>Desktop Publishing Program</a:t>
            </a:r>
            <a:r>
              <a:t>, called </a:t>
            </a:r>
            <a:r>
              <a:rPr b="1"/>
              <a:t>MacPublisher</a:t>
            </a:r>
            <a:r>
              <a:t>, for the then new Apple Macintosh.</a:t>
            </a:r>
          </a:p>
          <a:p>
            <a:pPr>
              <a:defRPr sz="2400">
                <a:latin typeface="Helvetica"/>
                <a:ea typeface="Helvetica"/>
                <a:cs typeface="Helvetica"/>
                <a:sym typeface="Helvetica"/>
              </a:defRPr>
            </a:pPr>
          </a:p>
          <a:p>
            <a:pPr>
              <a:defRPr sz="2400">
                <a:latin typeface="Helvetica"/>
                <a:ea typeface="Helvetica"/>
                <a:cs typeface="Helvetica"/>
                <a:sym typeface="Helvetica"/>
              </a:defRPr>
            </a:pPr>
            <a:r>
              <a:t>I also wrote </a:t>
            </a:r>
            <a:r>
              <a:rPr b="1"/>
              <a:t>MacIndexer</a:t>
            </a:r>
            <a:r>
              <a:t> and </a:t>
            </a:r>
            <a:r>
              <a:rPr b="1"/>
              <a:t>MacHyphen</a:t>
            </a:r>
            <a:r>
              <a:t>.</a:t>
            </a:r>
          </a:p>
          <a:p>
            <a:pPr>
              <a:defRPr sz="2400">
                <a:latin typeface="Helvetica"/>
                <a:ea typeface="Helvetica"/>
                <a:cs typeface="Helvetica"/>
                <a:sym typeface="Helvetica"/>
              </a:defRPr>
            </a:pPr>
          </a:p>
          <a:p>
            <a:pPr>
              <a:defRPr sz="2400">
                <a:latin typeface="Helvetica"/>
                <a:ea typeface="Helvetica"/>
                <a:cs typeface="Helvetica"/>
                <a:sym typeface="Helvetica"/>
              </a:defRPr>
            </a:pPr>
            <a:r>
              <a:t>I hoped at that time to publish books on philosophy and physics.</a:t>
            </a:r>
          </a:p>
          <a:p>
            <a:pPr>
              <a:defRPr sz="2400">
                <a:latin typeface="Helvetica"/>
                <a:ea typeface="Helvetica"/>
                <a:cs typeface="Helvetica"/>
                <a:sym typeface="Helvetica"/>
              </a:defRPr>
            </a:pPr>
          </a:p>
          <a:p>
            <a:pPr>
              <a:defRPr sz="2400">
                <a:latin typeface="Helvetica"/>
                <a:ea typeface="Helvetica"/>
                <a:cs typeface="Helvetica"/>
                <a:sym typeface="Helvetica"/>
              </a:defRPr>
            </a:pPr>
            <a:r>
              <a:t>But I procrastinated for 25 years before getting back to my books!</a:t>
            </a:r>
          </a:p>
          <a:p>
            <a:pPr>
              <a:defRPr sz="2400">
                <a:latin typeface="Helvetica"/>
                <a:ea typeface="Helvetica"/>
                <a:cs typeface="Helvetica"/>
                <a:sym typeface="Helvetica"/>
              </a:defRPr>
            </a:pPr>
          </a:p>
          <a:p>
            <a:pPr>
              <a:defRPr sz="2400">
                <a:latin typeface="Helvetica"/>
                <a:ea typeface="Helvetica"/>
                <a:cs typeface="Helvetica"/>
                <a:sym typeface="Helvetica"/>
              </a:defRPr>
            </a:pPr>
            <a:r>
              <a:t>In the meantime, </a:t>
            </a:r>
            <a:r>
              <a:rPr b="1"/>
              <a:t>QuarkXpress</a:t>
            </a:r>
            <a:r>
              <a:t> and </a:t>
            </a:r>
            <a:r>
              <a:rPr b="1"/>
              <a:t>Adobe InDesign</a:t>
            </a:r>
            <a:r>
              <a:t> developed excellent hyphenation and indexing tools.</a:t>
            </a:r>
          </a:p>
          <a:p>
            <a:pPr>
              <a:defRPr sz="2400">
                <a:latin typeface="Helvetica"/>
                <a:ea typeface="Helvetica"/>
                <a:cs typeface="Helvetica"/>
                <a:sym typeface="Helvetica"/>
              </a:defRPr>
            </a:pPr>
          </a:p>
          <a:p>
            <a:pPr>
              <a:defRPr sz="2400">
                <a:latin typeface="Helvetica"/>
                <a:ea typeface="Helvetica"/>
                <a:cs typeface="Helvetica"/>
                <a:sym typeface="Helvetica"/>
              </a:defRPr>
            </a:pPr>
            <a:r>
              <a:t>Over the years, I researched Content Management, Information Architecture, Multilingual Tools, Web Publishing, Taxonomies, Controlled Vocabularies - all to learn </a:t>
            </a:r>
            <a:r>
              <a:rPr i="1"/>
              <a:t>how to build a better website</a:t>
            </a:r>
            <a:r>
              <a:t>.</a:t>
            </a:r>
          </a:p>
          <a:p>
            <a:pPr>
              <a:defRPr sz="2400">
                <a:latin typeface="Helvetica"/>
                <a:ea typeface="Helvetica"/>
                <a:cs typeface="Helvetica"/>
                <a:sym typeface="Helvetica"/>
              </a:defRPr>
            </a:pPr>
          </a:p>
          <a:p>
            <a:pPr>
              <a:defRPr sz="2400">
                <a:latin typeface="Helvetica"/>
                <a:ea typeface="Helvetica"/>
                <a:cs typeface="Helvetica"/>
                <a:sym typeface="Helvetica"/>
              </a:defRPr>
            </a:pPr>
            <a:r>
              <a:t>I also became a journalist to write about what I was learning. </a:t>
            </a:r>
          </a:p>
        </p:txBody>
      </p:sp>
      <p:sp>
        <p:nvSpPr>
          <p:cNvPr id="123" name="Shape 123"/>
          <p:cNvSpPr/>
          <p:nvPr>
            <p:ph type="ctrTitle" idx="4294967295"/>
          </p:nvPr>
        </p:nvSpPr>
        <p:spPr>
          <a:xfrm>
            <a:off x="177800" y="6350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How I Built Tools To Write My Books</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ctrTitle" idx="4294967295"/>
          </p:nvPr>
        </p:nvSpPr>
        <p:spPr>
          <a:xfrm>
            <a:off x="393700" y="584200"/>
            <a:ext cx="11734999" cy="713334"/>
          </a:xfrm>
          <a:prstGeom prst="rect">
            <a:avLst/>
          </a:prstGeom>
        </p:spPr>
        <p:txBody>
          <a:bodyPr anchor="b"/>
          <a:lstStyle>
            <a:lvl1pPr defTabSz="297941">
              <a:defRPr sz="4080">
                <a:latin typeface="Helvetica"/>
                <a:ea typeface="Helvetica"/>
                <a:cs typeface="Helvetica"/>
                <a:sym typeface="Helvetica"/>
              </a:defRPr>
            </a:lvl1pPr>
          </a:lstStyle>
          <a:p>
            <a:pPr/>
            <a:r>
              <a:t>Thanks for Inviting Me</a:t>
            </a:r>
          </a:p>
        </p:txBody>
      </p:sp>
      <p:sp>
        <p:nvSpPr>
          <p:cNvPr id="192" name="Shape 192"/>
          <p:cNvSpPr/>
          <p:nvPr/>
        </p:nvSpPr>
        <p:spPr>
          <a:xfrm>
            <a:off x="495478" y="4279899"/>
            <a:ext cx="12013845"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Web URL for this Presentation</a:t>
            </a:r>
          </a:p>
          <a:p>
            <a:pPr/>
            <a:r>
              <a:rPr u="sng">
                <a:hlinkClick r:id="rId2" invalidUrl="" action="" tgtFrame="" tooltip="" history="1" highlightClick="0" endSnd="0"/>
              </a:rPr>
              <a:t>http://www.informationphilosopher.com/presentations/SSP/</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nvSpPr>
        <p:spPr>
          <a:xfrm>
            <a:off x="1427223" y="450846"/>
            <a:ext cx="9570917" cy="647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rPr>
                <a:latin typeface="Helvetica"/>
                <a:ea typeface="Helvetica"/>
                <a:cs typeface="Helvetica"/>
                <a:sym typeface="Helvetica"/>
              </a:rPr>
              <a:t>My</a:t>
            </a:r>
            <a:r>
              <a:t> </a:t>
            </a:r>
            <a:r>
              <a:rPr>
                <a:latin typeface="Helvetica"/>
                <a:ea typeface="Helvetica"/>
                <a:cs typeface="Helvetica"/>
                <a:sym typeface="Helvetica"/>
              </a:rPr>
              <a:t>Writing on Digital Content</a:t>
            </a:r>
            <a:r>
              <a:t> </a:t>
            </a:r>
          </a:p>
        </p:txBody>
      </p:sp>
      <p:pic>
        <p:nvPicPr>
          <p:cNvPr id="126" name="NewMediaDTV.png">
            <a:hlinkClick r:id="rId2" invalidUrl="" action="" tgtFrame="" tooltip="" history="1" highlightClick="0" endSnd="0"/>
          </p:cNvPr>
          <p:cNvPicPr>
            <a:picLocks noChangeAspect="1"/>
          </p:cNvPicPr>
          <p:nvPr/>
        </p:nvPicPr>
        <p:blipFill>
          <a:blip r:embed="rId3">
            <a:extLst/>
          </a:blip>
          <a:stretch>
            <a:fillRect/>
          </a:stretch>
        </p:blipFill>
        <p:spPr>
          <a:xfrm>
            <a:off x="786294" y="1334875"/>
            <a:ext cx="5227223" cy="6954239"/>
          </a:xfrm>
          <a:prstGeom prst="rect">
            <a:avLst/>
          </a:prstGeom>
          <a:ln w="12700">
            <a:miter lim="400000"/>
          </a:ln>
        </p:spPr>
      </p:pic>
      <p:pic>
        <p:nvPicPr>
          <p:cNvPr id="127" name="EContent.png">
            <a:hlinkClick r:id="rId4" invalidUrl="" action="" tgtFrame="" tooltip="" history="1" highlightClick="0" endSnd="0"/>
          </p:cNvPr>
          <p:cNvPicPr>
            <a:picLocks noChangeAspect="1"/>
          </p:cNvPicPr>
          <p:nvPr/>
        </p:nvPicPr>
        <p:blipFill>
          <a:blip r:embed="rId5">
            <a:extLst/>
          </a:blip>
          <a:stretch>
            <a:fillRect/>
          </a:stretch>
        </p:blipFill>
        <p:spPr>
          <a:xfrm>
            <a:off x="6848708" y="1347575"/>
            <a:ext cx="5500577" cy="6954239"/>
          </a:xfrm>
          <a:prstGeom prst="rect">
            <a:avLst/>
          </a:prstGeom>
          <a:ln w="12700">
            <a:miter lim="400000"/>
          </a:ln>
        </p:spPr>
      </p:pic>
      <p:sp>
        <p:nvSpPr>
          <p:cNvPr id="128" name="Shape 128"/>
          <p:cNvSpPr/>
          <p:nvPr/>
        </p:nvSpPr>
        <p:spPr>
          <a:xfrm>
            <a:off x="1404137" y="8475256"/>
            <a:ext cx="437992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atin typeface="Helvetica"/>
                <a:ea typeface="Helvetica"/>
                <a:cs typeface="Helvetica"/>
                <a:sym typeface="Helvetica"/>
              </a:defRPr>
            </a:lvl1pPr>
          </a:lstStyle>
          <a:p>
            <a:pPr/>
            <a:r>
              <a:t>Desktop Video Editor - New Media</a:t>
            </a:r>
          </a:p>
        </p:txBody>
      </p:sp>
      <p:sp>
        <p:nvSpPr>
          <p:cNvPr id="129" name="Shape 129"/>
          <p:cNvSpPr/>
          <p:nvPr/>
        </p:nvSpPr>
        <p:spPr>
          <a:xfrm>
            <a:off x="7686114" y="8475256"/>
            <a:ext cx="3825765"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atin typeface="Helvetica"/>
                <a:ea typeface="Helvetica"/>
                <a:cs typeface="Helvetica"/>
                <a:sym typeface="Helvetica"/>
              </a:defRPr>
            </a:lvl1pPr>
          </a:lstStyle>
          <a:p>
            <a:pPr/>
            <a:r>
              <a:t>Regular Columnist - EContent</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nvSpPr>
        <p:spPr>
          <a:xfrm>
            <a:off x="1401823" y="539746"/>
            <a:ext cx="9570917" cy="647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rPr>
                <a:latin typeface="Helvetica"/>
                <a:ea typeface="Helvetica"/>
                <a:cs typeface="Helvetica"/>
                <a:sym typeface="Helvetica"/>
              </a:rPr>
              <a:t>My</a:t>
            </a:r>
            <a:r>
              <a:t> </a:t>
            </a:r>
            <a:r>
              <a:rPr>
                <a:latin typeface="Helvetica"/>
                <a:ea typeface="Helvetica"/>
                <a:cs typeface="Helvetica"/>
                <a:sym typeface="Helvetica"/>
              </a:rPr>
              <a:t>Writing on Technical Communication</a:t>
            </a:r>
            <a:r>
              <a:t> </a:t>
            </a:r>
          </a:p>
        </p:txBody>
      </p:sp>
      <p:pic>
        <p:nvPicPr>
          <p:cNvPr id="132" name="IntercomCM.png"/>
          <p:cNvPicPr>
            <a:picLocks noChangeAspect="1"/>
          </p:cNvPicPr>
          <p:nvPr/>
        </p:nvPicPr>
        <p:blipFill>
          <a:blip r:embed="rId2">
            <a:extLst/>
          </a:blip>
          <a:stretch>
            <a:fillRect/>
          </a:stretch>
        </p:blipFill>
        <p:spPr>
          <a:xfrm>
            <a:off x="898892" y="1422400"/>
            <a:ext cx="5404193" cy="7150446"/>
          </a:xfrm>
          <a:prstGeom prst="rect">
            <a:avLst/>
          </a:prstGeom>
          <a:ln w="12700">
            <a:miter lim="400000"/>
          </a:ln>
        </p:spPr>
      </p:pic>
      <p:pic>
        <p:nvPicPr>
          <p:cNvPr id="133" name="IntercomDITA.png"/>
          <p:cNvPicPr>
            <a:picLocks noChangeAspect="1"/>
          </p:cNvPicPr>
          <p:nvPr/>
        </p:nvPicPr>
        <p:blipFill>
          <a:blip r:embed="rId3">
            <a:extLst/>
          </a:blip>
          <a:stretch>
            <a:fillRect/>
          </a:stretch>
        </p:blipFill>
        <p:spPr>
          <a:xfrm>
            <a:off x="7032226" y="1381034"/>
            <a:ext cx="5520293" cy="7150447"/>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nvSpPr>
        <p:spPr>
          <a:xfrm>
            <a:off x="657394" y="146050"/>
            <a:ext cx="472343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rPr sz="3000" u="sng">
                <a:latin typeface="Helvetica"/>
                <a:ea typeface="Helvetica"/>
                <a:cs typeface="Helvetica"/>
                <a:sym typeface="Helvetica"/>
              </a:rPr>
              <a:t>My</a:t>
            </a:r>
            <a:r>
              <a:rPr sz="3000" u="sng"/>
              <a:t> </a:t>
            </a:r>
            <a:r>
              <a:rPr sz="3000" u="sng">
                <a:latin typeface="Helvetica"/>
                <a:ea typeface="Helvetica"/>
                <a:cs typeface="Helvetica"/>
                <a:sym typeface="Helvetica"/>
              </a:rPr>
              <a:t>Web Resource Sites</a:t>
            </a:r>
            <a:r>
              <a:t> </a:t>
            </a:r>
          </a:p>
        </p:txBody>
      </p:sp>
      <p:pic>
        <p:nvPicPr>
          <p:cNvPr id="136" name="CMS Review.png">
            <a:hlinkClick r:id="rId2" invalidUrl="" action="" tgtFrame="" tooltip="" history="1" highlightClick="0" endSnd="0"/>
          </p:cNvPr>
          <p:cNvPicPr>
            <a:picLocks noChangeAspect="1"/>
          </p:cNvPicPr>
          <p:nvPr/>
        </p:nvPicPr>
        <p:blipFill>
          <a:blip r:embed="rId3">
            <a:extLst/>
          </a:blip>
          <a:stretch>
            <a:fillRect/>
          </a:stretch>
        </p:blipFill>
        <p:spPr>
          <a:xfrm>
            <a:off x="546100" y="920749"/>
            <a:ext cx="4615824" cy="3968411"/>
          </a:xfrm>
          <a:prstGeom prst="rect">
            <a:avLst/>
          </a:prstGeom>
          <a:ln w="12700">
            <a:miter lim="400000"/>
          </a:ln>
        </p:spPr>
      </p:pic>
      <p:pic>
        <p:nvPicPr>
          <p:cNvPr id="137" name="Taxotips.png">
            <a:hlinkClick r:id="rId4" invalidUrl="" action="" tgtFrame="" tooltip="" history="1" highlightClick="0" endSnd="0"/>
          </p:cNvPr>
          <p:cNvPicPr>
            <a:picLocks noChangeAspect="1"/>
          </p:cNvPicPr>
          <p:nvPr/>
        </p:nvPicPr>
        <p:blipFill>
          <a:blip r:embed="rId5">
            <a:extLst/>
          </a:blip>
          <a:stretch>
            <a:fillRect/>
          </a:stretch>
        </p:blipFill>
        <p:spPr>
          <a:xfrm>
            <a:off x="225887" y="5117281"/>
            <a:ext cx="3737600" cy="3747798"/>
          </a:xfrm>
          <a:prstGeom prst="rect">
            <a:avLst/>
          </a:prstGeom>
          <a:ln w="12700">
            <a:miter lim="400000"/>
          </a:ln>
        </p:spPr>
      </p:pic>
      <p:pic>
        <p:nvPicPr>
          <p:cNvPr id="138" name="Memetic Web.png">
            <a:hlinkClick r:id="rId6" invalidUrl="" action="" tgtFrame="" tooltip="" history="1" highlightClick="0" endSnd="0"/>
          </p:cNvPr>
          <p:cNvPicPr>
            <a:picLocks noChangeAspect="1"/>
          </p:cNvPicPr>
          <p:nvPr/>
        </p:nvPicPr>
        <p:blipFill>
          <a:blip r:embed="rId7">
            <a:extLst/>
          </a:blip>
          <a:stretch>
            <a:fillRect/>
          </a:stretch>
        </p:blipFill>
        <p:spPr>
          <a:xfrm>
            <a:off x="8242299" y="5002818"/>
            <a:ext cx="4569377" cy="3748124"/>
          </a:xfrm>
          <a:prstGeom prst="rect">
            <a:avLst/>
          </a:prstGeom>
          <a:ln w="12700">
            <a:miter lim="400000"/>
          </a:ln>
        </p:spPr>
      </p:pic>
      <p:pic>
        <p:nvPicPr>
          <p:cNvPr id="139" name="Screen Shot 2017-05-30 at 5.35.42 PM.png">
            <a:hlinkClick r:id="rId8" invalidUrl="" action="" tgtFrame="" tooltip="" history="1" highlightClick="0" endSnd="0"/>
          </p:cNvPr>
          <p:cNvPicPr>
            <a:picLocks noChangeAspect="1"/>
          </p:cNvPicPr>
          <p:nvPr/>
        </p:nvPicPr>
        <p:blipFill>
          <a:blip r:embed="rId9">
            <a:extLst/>
          </a:blip>
          <a:stretch>
            <a:fillRect/>
          </a:stretch>
        </p:blipFill>
        <p:spPr>
          <a:xfrm>
            <a:off x="7184673" y="196330"/>
            <a:ext cx="4787741" cy="4692830"/>
          </a:xfrm>
          <a:prstGeom prst="rect">
            <a:avLst/>
          </a:prstGeom>
          <a:ln w="12700">
            <a:miter lim="400000"/>
          </a:ln>
        </p:spPr>
      </p:pic>
      <p:pic>
        <p:nvPicPr>
          <p:cNvPr id="140" name="Screen Shot 2017-06-01 at 9.06.01 AM.png">
            <a:hlinkClick r:id="rId10" invalidUrl="" action="" tgtFrame="" tooltip="" history="1" highlightClick="0" endSnd="0"/>
          </p:cNvPr>
          <p:cNvPicPr>
            <a:picLocks noChangeAspect="1"/>
          </p:cNvPicPr>
          <p:nvPr/>
        </p:nvPicPr>
        <p:blipFill>
          <a:blip r:embed="rId11">
            <a:extLst/>
          </a:blip>
          <a:stretch>
            <a:fillRect/>
          </a:stretch>
        </p:blipFill>
        <p:spPr>
          <a:xfrm>
            <a:off x="4122049" y="5089032"/>
            <a:ext cx="3961688" cy="3775568"/>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nvSpPr>
        <p:spPr>
          <a:xfrm>
            <a:off x="1401823" y="539750"/>
            <a:ext cx="9570917"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Helvetica"/>
                <a:ea typeface="Helvetica"/>
                <a:cs typeface="Helvetica"/>
                <a:sym typeface="Helvetica"/>
              </a:defRPr>
            </a:lvl1pPr>
          </a:lstStyle>
          <a:p>
            <a:pPr/>
            <a:r>
              <a:t>My Subject and Name Indexes</a:t>
            </a:r>
          </a:p>
        </p:txBody>
      </p:sp>
      <p:pic>
        <p:nvPicPr>
          <p:cNvPr id="143" name="Subject Index.png">
            <a:hlinkClick r:id="rId2" invalidUrl="" action="" tgtFrame="" tooltip="" history="1" highlightClick="0" endSnd="0"/>
          </p:cNvPr>
          <p:cNvPicPr>
            <a:picLocks noChangeAspect="1"/>
          </p:cNvPicPr>
          <p:nvPr/>
        </p:nvPicPr>
        <p:blipFill>
          <a:blip r:embed="rId3">
            <a:extLst/>
          </a:blip>
          <a:stretch>
            <a:fillRect/>
          </a:stretch>
        </p:blipFill>
        <p:spPr>
          <a:xfrm>
            <a:off x="387800" y="1357250"/>
            <a:ext cx="6071018" cy="6634473"/>
          </a:xfrm>
          <a:prstGeom prst="rect">
            <a:avLst/>
          </a:prstGeom>
          <a:ln w="12700">
            <a:miter lim="400000"/>
          </a:ln>
        </p:spPr>
      </p:pic>
      <p:pic>
        <p:nvPicPr>
          <p:cNvPr id="144" name="Name Index.png">
            <a:hlinkClick r:id="rId4" invalidUrl="" action="" tgtFrame="" tooltip="" history="1" highlightClick="0" endSnd="0"/>
          </p:cNvPr>
          <p:cNvPicPr>
            <a:picLocks noChangeAspect="1"/>
          </p:cNvPicPr>
          <p:nvPr/>
        </p:nvPicPr>
        <p:blipFill>
          <a:blip r:embed="rId5">
            <a:extLst/>
          </a:blip>
          <a:stretch>
            <a:fillRect/>
          </a:stretch>
        </p:blipFill>
        <p:spPr>
          <a:xfrm>
            <a:off x="6610119" y="1427794"/>
            <a:ext cx="5943884" cy="6493384"/>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nvSpPr>
        <p:spPr>
          <a:xfrm>
            <a:off x="1401823" y="539746"/>
            <a:ext cx="9570917" cy="647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rPr>
                <a:latin typeface="Helvetica"/>
                <a:ea typeface="Helvetica"/>
                <a:cs typeface="Helvetica"/>
                <a:sym typeface="Helvetica"/>
              </a:rPr>
              <a:t>My</a:t>
            </a:r>
            <a:r>
              <a:t> </a:t>
            </a:r>
            <a:r>
              <a:rPr>
                <a:latin typeface="Helvetica"/>
                <a:ea typeface="Helvetica"/>
                <a:cs typeface="Helvetica"/>
                <a:sym typeface="Helvetica"/>
              </a:rPr>
              <a:t>Glossary and Site Map</a:t>
            </a:r>
          </a:p>
        </p:txBody>
      </p:sp>
      <p:pic>
        <p:nvPicPr>
          <p:cNvPr id="147" name="Glossary.png">
            <a:hlinkClick r:id="rId2" invalidUrl="" action="" tgtFrame="" tooltip="" history="1" highlightClick="0" endSnd="0"/>
          </p:cNvPr>
          <p:cNvPicPr>
            <a:picLocks noChangeAspect="1"/>
          </p:cNvPicPr>
          <p:nvPr/>
        </p:nvPicPr>
        <p:blipFill>
          <a:blip r:embed="rId3">
            <a:extLst/>
          </a:blip>
          <a:stretch>
            <a:fillRect/>
          </a:stretch>
        </p:blipFill>
        <p:spPr>
          <a:xfrm>
            <a:off x="337942" y="1587500"/>
            <a:ext cx="6021570" cy="6524677"/>
          </a:xfrm>
          <a:prstGeom prst="rect">
            <a:avLst/>
          </a:prstGeom>
          <a:ln w="12700">
            <a:miter lim="400000"/>
          </a:ln>
        </p:spPr>
      </p:pic>
      <p:pic>
        <p:nvPicPr>
          <p:cNvPr id="148" name="Site Map.png">
            <a:hlinkClick r:id="rId4" invalidUrl="" action="" tgtFrame="" tooltip="" history="1" highlightClick="0" endSnd="0"/>
          </p:cNvPr>
          <p:cNvPicPr>
            <a:picLocks noChangeAspect="1"/>
          </p:cNvPicPr>
          <p:nvPr/>
        </p:nvPicPr>
        <p:blipFill>
          <a:blip r:embed="rId5">
            <a:extLst/>
          </a:blip>
          <a:stretch>
            <a:fillRect/>
          </a:stretch>
        </p:blipFill>
        <p:spPr>
          <a:xfrm>
            <a:off x="6576382" y="1614461"/>
            <a:ext cx="5992690" cy="6524678"/>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nvSpPr>
        <p:spPr>
          <a:xfrm>
            <a:off x="720080" y="1339850"/>
            <a:ext cx="4348213" cy="415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latin typeface="Helvetica"/>
                <a:ea typeface="Helvetica"/>
                <a:cs typeface="Helvetica"/>
                <a:sym typeface="Helvetica"/>
              </a:defRPr>
            </a:pPr>
            <a:r>
              <a:t>In 2010 I started converting some of the many web pages </a:t>
            </a:r>
          </a:p>
          <a:p>
            <a:pPr>
              <a:defRPr sz="2400">
                <a:latin typeface="Helvetica"/>
                <a:ea typeface="Helvetica"/>
                <a:cs typeface="Helvetica"/>
                <a:sym typeface="Helvetica"/>
              </a:defRPr>
            </a:pPr>
            <a:r>
              <a:t>on my </a:t>
            </a:r>
            <a:r>
              <a:rPr u="sng">
                <a:hlinkClick r:id="rId2" invalidUrl="" action="" tgtFrame="" tooltip="" history="1" highlightClick="0" endSnd="0"/>
              </a:rPr>
              <a:t>Information Philosopher </a:t>
            </a:r>
            <a:r>
              <a:t>website into my first book - </a:t>
            </a:r>
          </a:p>
          <a:p>
            <a:pPr>
              <a:defRPr sz="2400">
                <a:latin typeface="Helvetica"/>
                <a:ea typeface="Helvetica"/>
                <a:cs typeface="Helvetica"/>
                <a:sym typeface="Helvetica"/>
              </a:defRPr>
            </a:pPr>
            <a:r>
              <a:rPr u="sng">
                <a:hlinkClick r:id="rId3" invalidUrl="" action="" tgtFrame="" tooltip="" history="1" highlightClick="0" endSnd="0"/>
              </a:rPr>
              <a:t>Free Will: The Scandal in Philosophy</a:t>
            </a:r>
            <a:r>
              <a:t>.</a:t>
            </a:r>
          </a:p>
          <a:p>
            <a:pPr>
              <a:defRPr sz="2400">
                <a:latin typeface="Helvetica"/>
                <a:ea typeface="Helvetica"/>
                <a:cs typeface="Helvetica"/>
                <a:sym typeface="Helvetica"/>
              </a:defRPr>
            </a:pPr>
          </a:p>
          <a:p>
            <a:pPr>
              <a:defRPr sz="2400">
                <a:latin typeface="Helvetica"/>
                <a:ea typeface="Helvetica"/>
                <a:cs typeface="Helvetica"/>
                <a:sym typeface="Helvetica"/>
              </a:defRPr>
            </a:pPr>
            <a:r>
              <a:t>But when I converted my book to an Amazon Kindle eBook,</a:t>
            </a:r>
          </a:p>
          <a:p>
            <a:pPr>
              <a:defRPr sz="2400">
                <a:latin typeface="Helvetica"/>
                <a:ea typeface="Helvetica"/>
                <a:cs typeface="Helvetica"/>
                <a:sym typeface="Helvetica"/>
              </a:defRPr>
            </a:pPr>
            <a:r>
              <a:t>I found that all the page numbers had vanished!</a:t>
            </a:r>
          </a:p>
        </p:txBody>
      </p:sp>
      <p:pic>
        <p:nvPicPr>
          <p:cNvPr id="151" name="iBook.jpg">
            <a:hlinkClick r:id="rId3" invalidUrl="" action="" tgtFrame="" tooltip="" history="1" highlightClick="0" endSnd="0"/>
          </p:cNvPr>
          <p:cNvPicPr>
            <a:picLocks noChangeAspect="1"/>
          </p:cNvPicPr>
          <p:nvPr/>
        </p:nvPicPr>
        <p:blipFill>
          <a:blip r:embed="rId4">
            <a:extLst/>
          </a:blip>
          <a:stretch>
            <a:fillRect/>
          </a:stretch>
        </p:blipFill>
        <p:spPr>
          <a:xfrm>
            <a:off x="6746064" y="1199310"/>
            <a:ext cx="5141482" cy="7563690"/>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nvSpPr>
        <p:spPr>
          <a:xfrm>
            <a:off x="882370" y="1892300"/>
            <a:ext cx="9953937" cy="599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latin typeface="Helvetica"/>
                <a:ea typeface="Helvetica"/>
                <a:cs typeface="Helvetica"/>
                <a:sym typeface="Helvetica"/>
              </a:defRPr>
            </a:pPr>
            <a:r>
              <a:t>In a </a:t>
            </a:r>
            <a:r>
              <a:rPr b="1"/>
              <a:t>Fixed-Layout</a:t>
            </a:r>
            <a:r>
              <a:t> EPUB all the page numbers are preserved. A hyperlinked index and table of contents is produced that allows the reader to jump to the exact page references.</a:t>
            </a:r>
          </a:p>
          <a:p>
            <a:pPr>
              <a:defRPr sz="2400">
                <a:latin typeface="Helvetica"/>
                <a:ea typeface="Helvetica"/>
                <a:cs typeface="Helvetica"/>
                <a:sym typeface="Helvetica"/>
              </a:defRPr>
            </a:pPr>
          </a:p>
          <a:p>
            <a:pPr>
              <a:defRPr sz="2400">
                <a:latin typeface="Helvetica"/>
                <a:ea typeface="Helvetica"/>
                <a:cs typeface="Helvetica"/>
                <a:sym typeface="Helvetica"/>
              </a:defRPr>
            </a:pPr>
            <a:r>
              <a:t>Most EPUBS are FXL -Amazon Kindle Fire, Apple iBooks, Barnes &amp; Noble Nook, Google Books, Kobo eReader, Sony Reader, etc.</a:t>
            </a:r>
          </a:p>
          <a:p>
            <a:pPr>
              <a:defRPr sz="2400">
                <a:latin typeface="Helvetica"/>
                <a:ea typeface="Helvetica"/>
                <a:cs typeface="Helvetica"/>
                <a:sym typeface="Helvetica"/>
              </a:defRPr>
            </a:pPr>
          </a:p>
          <a:p>
            <a:pPr>
              <a:defRPr sz="2400">
                <a:latin typeface="Helvetica"/>
                <a:ea typeface="Helvetica"/>
                <a:cs typeface="Helvetica"/>
                <a:sym typeface="Helvetica"/>
              </a:defRPr>
            </a:pPr>
            <a:r>
              <a:t>However, this is not the case for Amazon Kindle Reflowable "E-Ink" eBooks. Amazon uses the old </a:t>
            </a:r>
            <a:r>
              <a:rPr i="1"/>
              <a:t>.mobi</a:t>
            </a:r>
            <a:r>
              <a:t> format and they </a:t>
            </a:r>
            <a:r>
              <a:rPr i="1"/>
              <a:t>strip out some page numbers</a:t>
            </a:r>
            <a:r>
              <a:t> when converting to their </a:t>
            </a:r>
            <a:r>
              <a:rPr b="1"/>
              <a:t>reflowable</a:t>
            </a:r>
            <a:r>
              <a:t> Kindle eBook format.</a:t>
            </a:r>
          </a:p>
          <a:p>
            <a:pPr>
              <a:defRPr sz="2400">
                <a:latin typeface="Helvetica"/>
                <a:ea typeface="Helvetica"/>
                <a:cs typeface="Helvetica"/>
                <a:sym typeface="Helvetica"/>
              </a:defRPr>
            </a:pPr>
          </a:p>
          <a:p>
            <a:pPr>
              <a:defRPr sz="2400">
                <a:latin typeface="Helvetica"/>
                <a:ea typeface="Helvetica"/>
                <a:cs typeface="Helvetica"/>
                <a:sym typeface="Helvetica"/>
              </a:defRPr>
            </a:pPr>
            <a:r>
              <a:t>Many Amazon Kindle eReaders, notably older tablets and the popular PaperWhite do not normally support "real page numbers.”</a:t>
            </a:r>
          </a:p>
          <a:p>
            <a:pPr>
              <a:defRPr sz="2400">
                <a:latin typeface="Helvetica"/>
                <a:ea typeface="Helvetica"/>
                <a:cs typeface="Helvetica"/>
                <a:sym typeface="Helvetica"/>
              </a:defRPr>
            </a:pPr>
          </a:p>
          <a:p>
            <a:pPr>
              <a:defRPr sz="2400">
                <a:latin typeface="Helvetica"/>
                <a:ea typeface="Helvetica"/>
                <a:cs typeface="Helvetica"/>
                <a:sym typeface="Helvetica"/>
              </a:defRPr>
            </a:pPr>
            <a:r>
              <a:t>This is the problem I solved in 2011, two years before the </a:t>
            </a:r>
            <a:r>
              <a:rPr u="sng">
                <a:hlinkClick r:id="rId2" invalidUrl="" action="" tgtFrame="" tooltip="" history="1" highlightClick="0" endSnd="0"/>
              </a:rPr>
              <a:t>EPUB3 Indexes Specification</a:t>
            </a:r>
            <a:r>
              <a:t> of the </a:t>
            </a:r>
            <a:r>
              <a:rPr u="sng">
                <a:hlinkClick r:id="rId3" invalidUrl="" action="" tgtFrame="" tooltip="" history="1" highlightClick="0" endSnd="0"/>
              </a:rPr>
              <a:t>ASI DTTF Group</a:t>
            </a:r>
            <a:r>
              <a:t>, now a part of the W3C.</a:t>
            </a:r>
          </a:p>
        </p:txBody>
      </p:sp>
      <p:sp>
        <p:nvSpPr>
          <p:cNvPr id="154" name="Shape 154"/>
          <p:cNvSpPr/>
          <p:nvPr>
            <p:ph type="ctrTitle" idx="4294967295"/>
          </p:nvPr>
        </p:nvSpPr>
        <p:spPr>
          <a:xfrm>
            <a:off x="177800" y="596900"/>
            <a:ext cx="11734999" cy="713334"/>
          </a:xfrm>
          <a:prstGeom prst="rect">
            <a:avLst/>
          </a:prstGeom>
        </p:spPr>
        <p:txBody>
          <a:bodyPr anchor="b"/>
          <a:lstStyle/>
          <a:p>
            <a:pPr defTabSz="297941">
              <a:defRPr sz="4080">
                <a:latin typeface="Helvetica"/>
                <a:ea typeface="Helvetica"/>
                <a:cs typeface="Helvetica"/>
                <a:sym typeface="Helvetica"/>
              </a:defRPr>
            </a:pPr>
            <a:r>
              <a:t>Fixed Layout versus </a:t>
            </a:r>
            <a:r>
              <a:rPr i="1"/>
              <a:t>Reflowable</a:t>
            </a:r>
            <a:r>
              <a:t> EPUBS</a:t>
            </a: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